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281" r:id="rId6"/>
    <p:sldId id="273" r:id="rId7"/>
    <p:sldId id="275" r:id="rId8"/>
    <p:sldId id="289" r:id="rId9"/>
    <p:sldId id="278" r:id="rId10"/>
    <p:sldId id="276" r:id="rId11"/>
    <p:sldId id="292" r:id="rId12"/>
    <p:sldId id="284" r:id="rId13"/>
    <p:sldId id="290" r:id="rId14"/>
    <p:sldId id="291" r:id="rId15"/>
    <p:sldId id="269" r:id="rId16"/>
    <p:sldId id="270" r:id="rId17"/>
    <p:sldId id="271" r:id="rId18"/>
    <p:sldId id="272" r:id="rId19"/>
    <p:sldId id="277" r:id="rId20"/>
    <p:sldId id="274" r:id="rId21"/>
    <p:sldId id="283" r:id="rId22"/>
    <p:sldId id="279" r:id="rId23"/>
    <p:sldId id="287" r:id="rId24"/>
    <p:sldId id="285" r:id="rId25"/>
    <p:sldId id="286" r:id="rId26"/>
    <p:sldId id="264" r:id="rId27"/>
    <p:sldId id="266" r:id="rId28"/>
    <p:sldId id="256" r:id="rId29"/>
    <p:sldId id="262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Pretendard" panose="02000503000000020004" pitchFamily="50" charset="-127"/>
      <p:regular r:id="rId32"/>
      <p:bold r:id="rId33"/>
    </p:embeddedFont>
    <p:embeddedFont>
      <p:font typeface="Pretendard ExtraBold" panose="02000903000000020004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335C"/>
    <a:srgbClr val="FF6969"/>
    <a:srgbClr val="D4D8DD"/>
    <a:srgbClr val="6393CF"/>
    <a:srgbClr val="8B9BB0"/>
    <a:srgbClr val="64BBCE"/>
    <a:srgbClr val="C1D5EE"/>
    <a:srgbClr val="1C658E"/>
    <a:srgbClr val="72B2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98" d="100"/>
          <a:sy n="98" d="100"/>
        </p:scale>
        <p:origin x="110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592420" y="2398775"/>
            <a:ext cx="8940269" cy="2060449"/>
            <a:chOff x="1592420" y="2331098"/>
            <a:chExt cx="8940269" cy="20604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592420" y="3283551"/>
              <a:ext cx="89402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Anti-Stable-Diffusion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기본 연구 기법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210748" y="1365706"/>
            <a:ext cx="3663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DreamBooth</a:t>
            </a:r>
            <a:endParaRPr lang="ko-KR" altLang="en-US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파인튜닝</a:t>
            </a:r>
            <a:r>
              <a:rPr lang="ko-KR" altLang="en-US" sz="2200" b="1" dirty="0"/>
              <a:t>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4584909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Stability AI</a:t>
            </a:r>
            <a:r>
              <a:rPr lang="ko-KR" altLang="en-US" sz="2000" dirty="0"/>
              <a:t>사의 </a:t>
            </a:r>
            <a:r>
              <a:rPr lang="en-US" altLang="ko-KR" sz="2000" dirty="0"/>
              <a:t>Latent Diffusion </a:t>
            </a:r>
            <a:r>
              <a:rPr lang="ko-KR" altLang="en-US" sz="2000" dirty="0"/>
              <a:t>모델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오픈소스 공개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4889480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웹상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활용 </a:t>
            </a:r>
            <a:r>
              <a:rPr lang="en-US" altLang="ko-KR" sz="2000" dirty="0"/>
              <a:t>UI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파인튜닝</a:t>
            </a:r>
            <a:r>
              <a:rPr lang="ko-KR" altLang="en-US" sz="2000" dirty="0"/>
              <a:t> 모델 실행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파라미터 조작 용이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적은 수의 추가 데이터로 효과적 학습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054" y="6006135"/>
            <a:ext cx="378821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객체에 </a:t>
            </a:r>
            <a:r>
              <a:rPr lang="en-US" altLang="ko-KR" sz="2000" dirty="0"/>
              <a:t>class name </a:t>
            </a:r>
            <a:r>
              <a:rPr lang="ko-KR" altLang="en-US" sz="2000" dirty="0"/>
              <a:t>부여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9A06B63-07FF-C528-97ED-AD5AB0493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3" y="4770501"/>
            <a:ext cx="2924810" cy="1272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47C65-8A1F-88EC-43E4-B45F0286AD1B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254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저작물 보호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481268" y="5491354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변형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666352" y="5491353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2.</a:t>
            </a:r>
            <a:r>
              <a:rPr lang="ko-KR" altLang="en-US" sz="2400" b="1" spc="-300" dirty="0"/>
              <a:t> 이미지 전용 뷰어 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이미지의 무단 학습 방지 기법 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A7C3-8B09-FDD2-638E-9F7A99E06A30}"/>
              </a:ext>
            </a:extLst>
          </p:cNvPr>
          <p:cNvSpPr txBox="1"/>
          <p:nvPr/>
        </p:nvSpPr>
        <p:spPr>
          <a:xfrm>
            <a:off x="904713" y="3207815"/>
            <a:ext cx="468910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</a:t>
            </a:r>
            <a:r>
              <a:rPr lang="ko-KR" altLang="en-US" sz="2000" dirty="0"/>
              <a:t>의 특성 역이용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방해 위한 이미지 변형 프로그램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시청자는 인식에 어려움이 없도록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43568-049C-731E-22C5-1D484F4F62F7}"/>
              </a:ext>
            </a:extLst>
          </p:cNvPr>
          <p:cNvSpPr txBox="1"/>
          <p:nvPr/>
        </p:nvSpPr>
        <p:spPr>
          <a:xfrm>
            <a:off x="6606762" y="3207815"/>
            <a:ext cx="456086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크롤링으로부터</a:t>
            </a:r>
            <a:r>
              <a:rPr lang="ko-KR" altLang="en-US" sz="2000" dirty="0"/>
              <a:t> 안전한 파일 설계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암호화 알고리즘으로 보호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</a:t>
            </a:r>
            <a:r>
              <a:rPr lang="ko-KR" altLang="en-US" sz="2000"/>
              <a:t>확장자 제작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6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0223" y="2505670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6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4613" y="2505670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9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74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ㅁㄹ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68156" y="2102441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/>
                <a:t>=</a:t>
              </a:r>
              <a:endParaRPr lang="ko-KR" alt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102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</a:rPr>
                <a:t>1/360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/>
                <a:t>θ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1607" cy="535903"/>
              <a:chOff x="5941855" y="2958604"/>
              <a:chExt cx="1491607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526" r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r="-3321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/>
                    <a:t> 약 </a:t>
                  </a:r>
                  <a:r>
                    <a:rPr lang="en-US" altLang="ko-KR" sz="1400" b="1" dirty="0"/>
                    <a:t>3.14</a:t>
                  </a:r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795" t="-25000" r="-10959" b="-47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341253" cy="952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중심각의 크기</a:t>
            </a:r>
            <a:r>
              <a:rPr lang="en-US" altLang="ko-KR" sz="1600" dirty="0"/>
              <a:t>(θ)</a:t>
            </a:r>
            <a:r>
              <a:rPr lang="ko-KR" altLang="en-US" sz="1600" dirty="0"/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특별히 혼돈의 우려가 없다면</a:t>
            </a:r>
            <a:r>
              <a:rPr lang="en-US" altLang="ko-KR" sz="1600" dirty="0"/>
              <a:t>, rad </a:t>
            </a:r>
            <a:r>
              <a:rPr lang="ko-KR" altLang="en-US" sz="1600" dirty="0"/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각도는 근본적으로 </a:t>
            </a:r>
            <a:r>
              <a:rPr lang="ko-KR" altLang="en-US" sz="1600" dirty="0" err="1"/>
              <a:t>무차원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90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173311" y="241981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645595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633267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401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888335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585956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7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8F1A-6EC8-BC0D-BE2D-C0B877F7C45A}"/>
              </a:ext>
            </a:extLst>
          </p:cNvPr>
          <p:cNvSpPr txBox="1"/>
          <p:nvPr/>
        </p:nvSpPr>
        <p:spPr>
          <a:xfrm>
            <a:off x="4070100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508CA-27E8-FCF4-E262-1FE16A1C29E1}"/>
              </a:ext>
            </a:extLst>
          </p:cNvPr>
          <p:cNvSpPr txBox="1"/>
          <p:nvPr/>
        </p:nvSpPr>
        <p:spPr>
          <a:xfrm>
            <a:off x="7767722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11430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EE4A71-9C37-611F-20B9-360FE8CF3CFE}"/>
              </a:ext>
            </a:extLst>
          </p:cNvPr>
          <p:cNvSpPr/>
          <p:nvPr/>
        </p:nvSpPr>
        <p:spPr>
          <a:xfrm>
            <a:off x="48387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0CA93C-237E-85DB-7C7B-2852740A2FAA}"/>
              </a:ext>
            </a:extLst>
          </p:cNvPr>
          <p:cNvSpPr/>
          <p:nvPr/>
        </p:nvSpPr>
        <p:spPr>
          <a:xfrm>
            <a:off x="85344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1391049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0FCA1-E961-94E3-31AE-C9DF088A3BAD}"/>
              </a:ext>
            </a:extLst>
          </p:cNvPr>
          <p:cNvSpPr txBox="1"/>
          <p:nvPr/>
        </p:nvSpPr>
        <p:spPr>
          <a:xfrm>
            <a:off x="5112183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C39FB-07BF-CE2E-1425-A52D5A37AD42}"/>
              </a:ext>
            </a:extLst>
          </p:cNvPr>
          <p:cNvSpPr txBox="1"/>
          <p:nvPr/>
        </p:nvSpPr>
        <p:spPr>
          <a:xfrm>
            <a:off x="8833317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00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0437" y="1606808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750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676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H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L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401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711842" y="450820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33220" y="411788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489796" y="41178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46372" y="411788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588391" y="450820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53377" y="152305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31176" y="216709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670894" y="215742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928347" y="299172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74867" y="41808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87567" y="47060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38068" y="419726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38068" y="472249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64631" y="417825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64631" y="47034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096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"</a:t>
            </a:r>
            <a:r>
              <a:rPr lang="ko-KR" altLang="en-US" sz="2400" b="1" dirty="0">
                <a:solidFill>
                  <a:schemeClr val="bg1"/>
                </a:solidFill>
              </a:rPr>
              <a:t>완벽함에 도달하는 때는 더 이상 더할 것이 없을 때가 아니라 더 이상 뺄 것이 없을 때이다</a:t>
            </a:r>
            <a:r>
              <a:rPr lang="en-US" altLang="ko-KR" sz="2400" b="1" dirty="0">
                <a:solidFill>
                  <a:schemeClr val="bg1"/>
                </a:solidFill>
              </a:rPr>
              <a:t>."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2700731" y="2609486"/>
              <a:ext cx="679054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latin typeface="+mj-ea"/>
                  <a:ea typeface="+mj-ea"/>
                </a:rPr>
                <a:t>#</a:t>
              </a:r>
              <a:r>
                <a:rPr lang="ko-KR" altLang="en-US" sz="8800" b="1" dirty="0">
                  <a:solidFill>
                    <a:schemeClr val="bg1"/>
                  </a:solidFill>
                  <a:latin typeface="+mj-ea"/>
                  <a:ea typeface="+mj-ea"/>
                </a:rPr>
                <a:t>키워드입력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543798" y="2398775"/>
            <a:ext cx="7037504" cy="2060449"/>
            <a:chOff x="2543798" y="2331098"/>
            <a:chExt cx="7037504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543798" y="3283551"/>
              <a:ext cx="70375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CODE: #D4D8DD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878101" y="2215234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263364" y="2215234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648627" y="2215234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655208" y="245900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2064283" y="304729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293757" y="30072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491215" y="127616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932553" y="127616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Novel AI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5178589" y="42710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Stability AI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817039" y="2684335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DALL-E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228284" y="2684335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Stable Diffusion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9110723" y="268433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Fine Tuning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863523" y="5114971"/>
            <a:ext cx="846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원작자의 동의 없는 창작물 무단 학습 초래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748-0398-3BCF-8C64-B06326A9B7D0}"/>
              </a:ext>
            </a:extLst>
          </p:cNvPr>
          <p:cNvSpPr txBox="1"/>
          <p:nvPr/>
        </p:nvSpPr>
        <p:spPr>
          <a:xfrm>
            <a:off x="4530507" y="817170"/>
            <a:ext cx="3130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to Image AI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15047" y="1376485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804956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선행 연구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97739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79422" y="1472583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052090" y="1751816"/>
            <a:ext cx="200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DCGAN </a:t>
            </a:r>
          </a:p>
          <a:p>
            <a:pPr algn="ctr"/>
            <a:r>
              <a:rPr lang="en-US" altLang="ko-KR" b="1" dirty="0"/>
              <a:t>PG-GAN</a:t>
            </a:r>
          </a:p>
          <a:p>
            <a:pPr algn="ctr"/>
            <a:r>
              <a:rPr lang="en-US" altLang="ko-KR" b="1" dirty="0" err="1"/>
              <a:t>BigGAN</a:t>
            </a:r>
            <a:endParaRPr lang="en-US" altLang="ko-KR" b="1" dirty="0"/>
          </a:p>
          <a:p>
            <a:pPr algn="ctr"/>
            <a:r>
              <a:rPr lang="en-US" altLang="ko-KR" b="1" dirty="0" err="1"/>
              <a:t>StyleGAN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590487" y="1880132"/>
            <a:ext cx="168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자동화 학습 과정 중 이미지 선별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5777341" y="3170562"/>
            <a:ext cx="1903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정작 창작자의 저작물 보호에 대한 연구는 없음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054236" y="3271904"/>
            <a:ext cx="2149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저작물 창작자 보호 시급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5164A3-B890-5214-8371-97074C9AF075}"/>
              </a:ext>
            </a:extLst>
          </p:cNvPr>
          <p:cNvSpPr/>
          <p:nvPr/>
        </p:nvSpPr>
        <p:spPr>
          <a:xfrm>
            <a:off x="1753670" y="3168071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9DE59-E379-F914-7619-2E36E858E478}"/>
              </a:ext>
            </a:extLst>
          </p:cNvPr>
          <p:cNvSpPr txBox="1"/>
          <p:nvPr/>
        </p:nvSpPr>
        <p:spPr>
          <a:xfrm>
            <a:off x="1297451" y="4740222"/>
            <a:ext cx="150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불안정한 학습</a:t>
            </a:r>
            <a:endParaRPr lang="en-US" altLang="ko-KR" b="1" dirty="0"/>
          </a:p>
          <a:p>
            <a:pPr algn="ctr"/>
            <a:r>
              <a:rPr lang="ko-KR" altLang="en-US" b="1" dirty="0" err="1"/>
              <a:t>오버피팅</a:t>
            </a:r>
            <a:endParaRPr lang="en-US" altLang="ko-KR" b="1" dirty="0"/>
          </a:p>
          <a:p>
            <a:pPr algn="ctr"/>
            <a:r>
              <a:rPr lang="ko-KR" altLang="en-US" b="1" dirty="0"/>
              <a:t>다양성 부족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1007FDF-09AA-093F-5D0C-C6D23D9EB3CD}"/>
              </a:ext>
            </a:extLst>
          </p:cNvPr>
          <p:cNvSpPr/>
          <p:nvPr/>
        </p:nvSpPr>
        <p:spPr>
          <a:xfrm>
            <a:off x="4133801" y="3168071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11B42-5DBB-9346-E58B-E25973E36D31}"/>
              </a:ext>
            </a:extLst>
          </p:cNvPr>
          <p:cNvSpPr txBox="1"/>
          <p:nvPr/>
        </p:nvSpPr>
        <p:spPr>
          <a:xfrm>
            <a:off x="3617776" y="4740222"/>
            <a:ext cx="164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오버피팅</a:t>
            </a:r>
            <a:r>
              <a:rPr lang="ko-KR" altLang="en-US" b="1" dirty="0"/>
              <a:t> 이미지 제거</a:t>
            </a:r>
            <a:endParaRPr lang="en-US" altLang="ko-KR" b="1" dirty="0"/>
          </a:p>
          <a:p>
            <a:pPr algn="ctr"/>
            <a:r>
              <a:rPr lang="ko-KR" altLang="en-US" b="1" dirty="0"/>
              <a:t>불법적 이미지 차단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5432360" y="58129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GAN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3770040" y="1620952"/>
            <a:ext cx="45688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Generator vs Discriminator</a:t>
            </a:r>
          </a:p>
          <a:p>
            <a:endParaRPr lang="ko-KR" altLang="en-US" sz="3000" b="1" spc="-150" dirty="0"/>
          </a:p>
        </p:txBody>
      </p:sp>
      <p:pic>
        <p:nvPicPr>
          <p:cNvPr id="1030" name="Picture 6" descr="Understand Generative Adversarial Network (GAN) in Deep Learning | by Amit  Chauhan | Towards AI">
            <a:extLst>
              <a:ext uri="{FF2B5EF4-FFF2-40B4-BE49-F238E27FC236}">
                <a16:creationId xmlns:a16="http://schemas.microsoft.com/office/drawing/2014/main" id="{6F774E17-BFF8-6B80-2662-ABD69A8A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73" y="2181048"/>
            <a:ext cx="5714937" cy="30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25DA1-8E0E-942A-63F3-F5EEB307B0EC}"/>
                  </a:ext>
                </a:extLst>
              </p:cNvPr>
              <p:cNvSpPr txBox="1"/>
              <p:nvPr/>
            </p:nvSpPr>
            <p:spPr>
              <a:xfrm>
                <a:off x="6032288" y="4193046"/>
                <a:ext cx="4996368" cy="1353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127000" algn="l" fontAlgn="base" latinLnBrk="1">
                  <a:spcAft>
                    <a:spcPts val="800"/>
                  </a:spcAft>
                  <a:tabLst>
                    <a:tab pos="489585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𝑩𝒊𝒏𝒂𝒓𝒚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 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𝑪𝒓𝒐𝒔𝒔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 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𝑬𝒏𝒕𝒓𝒐𝒑𝒚</m:t>
                      </m:r>
                      <m:d>
                        <m:dPr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𝒙</m:t>
                          </m:r>
                        </m:e>
                      </m:d>
                      <m:r>
                        <a:rPr lang="en-US" altLang="ko-KR" sz="1800" b="1" i="1" kern="0" spc="-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=</m:t>
                      </m:r>
                    </m:oMath>
                  </m:oMathPara>
                </a14:m>
                <a:endParaRPr lang="en-US" altLang="ko-KR" sz="1800" b="1" i="1" kern="0" spc="-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명조"/>
                  <a:cs typeface="굴림" panose="020B0600000101010101" pitchFamily="50" charset="-127"/>
                </a:endParaRPr>
              </a:p>
              <a:p>
                <a:pPr indent="127000" algn="l" fontAlgn="base" latinLnBrk="1">
                  <a:spcAft>
                    <a:spcPts val="800"/>
                  </a:spcAft>
                  <a:tabLst>
                    <a:tab pos="489585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kern="0" spc="-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func>
                            <m:funcPr>
                              <m:ctrlPr>
                                <a:rPr lang="ko-KR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𝒍𝒐𝒈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ko-KR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굴림" panose="020B0600000101010101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명조"/>
                                              <a:cs typeface="굴림" panose="020B0600000101010101" pitchFamily="50" charset="-127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명조"/>
                                              <a:cs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;</m:t>
                                      </m:r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+(</m:t>
                              </m:r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𝟏</m:t>
                              </m:r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𝒍𝒐𝒈</m:t>
                                  </m:r>
                                </m:fName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(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𝟏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𝒉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ko-KR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;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𝜽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25DA1-8E0E-942A-63F3-F5EEB307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88" y="4193046"/>
                <a:ext cx="4996368" cy="1353447"/>
              </a:xfrm>
              <a:prstGeom prst="rect">
                <a:avLst/>
              </a:prstGeom>
              <a:blipFill>
                <a:blip r:embed="rId3"/>
                <a:stretch>
                  <a:fillRect r="-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GAN의 기초(GAN,DCGAN,WGAN,CGAN)">
            <a:extLst>
              <a:ext uri="{FF2B5EF4-FFF2-40B4-BE49-F238E27FC236}">
                <a16:creationId xmlns:a16="http://schemas.microsoft.com/office/drawing/2014/main" id="{B9A7434D-FA47-F068-7788-039A2E668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1746" y="2441032"/>
            <a:ext cx="6323155" cy="106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4856888" y="5812953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Latent Diffusion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4451053" y="1557370"/>
            <a:ext cx="2678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Image Creation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F3E7F25-0E71-3F17-EFCF-EE1EA154B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2838535"/>
            <a:ext cx="1067773" cy="600773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7FB8678-BA1A-CC31-9266-CBC433C77B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1" y="2838934"/>
            <a:ext cx="1067773" cy="600374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A88E5FB-FE0F-AC14-728D-252F3CFB3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65" y="2838806"/>
            <a:ext cx="1067773" cy="600502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F514158-0011-3DDD-DD2F-69A8725C6A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9" y="2838806"/>
            <a:ext cx="1068001" cy="60050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A33B13-C39C-D10B-B96D-57F6AAADB4A9}"/>
              </a:ext>
            </a:extLst>
          </p:cNvPr>
          <p:cNvCxnSpPr>
            <a:cxnSpLocks/>
          </p:cNvCxnSpPr>
          <p:nvPr/>
        </p:nvCxnSpPr>
        <p:spPr>
          <a:xfrm>
            <a:off x="1359199" y="2701790"/>
            <a:ext cx="4423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4FAB1E-B57A-B263-26B2-85F19821AAEF}"/>
              </a:ext>
            </a:extLst>
          </p:cNvPr>
          <p:cNvCxnSpPr>
            <a:cxnSpLocks/>
          </p:cNvCxnSpPr>
          <p:nvPr/>
        </p:nvCxnSpPr>
        <p:spPr>
          <a:xfrm flipH="1">
            <a:off x="1320122" y="3600558"/>
            <a:ext cx="447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707D2-DE77-6870-A9AA-5AB1415E9B55}"/>
              </a:ext>
            </a:extLst>
          </p:cNvPr>
          <p:cNvSpPr txBox="1"/>
          <p:nvPr/>
        </p:nvSpPr>
        <p:spPr>
          <a:xfrm>
            <a:off x="2363773" y="2178869"/>
            <a:ext cx="226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Diffusion Process</a:t>
            </a:r>
            <a:endParaRPr lang="ko-KR" altLang="en-US" sz="24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8D6E7-F8CE-7E3C-BCA8-5179F1B077A2}"/>
              </a:ext>
            </a:extLst>
          </p:cNvPr>
          <p:cNvSpPr txBox="1"/>
          <p:nvPr/>
        </p:nvSpPr>
        <p:spPr>
          <a:xfrm>
            <a:off x="2427881" y="3691167"/>
            <a:ext cx="24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Denoising Process</a:t>
            </a:r>
            <a:endParaRPr lang="ko-KR" altLang="en-US" sz="24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0F6D26-7D8E-16A3-5E1D-3A673F28BC72}"/>
              </a:ext>
            </a:extLst>
          </p:cNvPr>
          <p:cNvSpPr txBox="1"/>
          <p:nvPr/>
        </p:nvSpPr>
        <p:spPr>
          <a:xfrm>
            <a:off x="2464502" y="5053711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Auto Encoding</a:t>
            </a: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A85D9FCB-B6AC-7BF6-8066-4F44CC7DB1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4428482"/>
            <a:ext cx="1392643" cy="518156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B3B269A-7539-9D3B-2C00-7339EA508B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5" y="4424146"/>
            <a:ext cx="1392643" cy="522487"/>
          </a:xfrm>
          <a:prstGeom prst="rect">
            <a:avLst/>
          </a:prstGeom>
        </p:spPr>
      </p:pic>
      <p:pic>
        <p:nvPicPr>
          <p:cNvPr id="28" name="Picture 23">
            <a:extLst>
              <a:ext uri="{FF2B5EF4-FFF2-40B4-BE49-F238E27FC236}">
                <a16:creationId xmlns:a16="http://schemas.microsoft.com/office/drawing/2014/main" id="{4F040E26-0C6F-CE9F-1BEE-4E5AD7FE2A5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02" y="4436680"/>
            <a:ext cx="1392643" cy="51667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F99B967-7220-8371-3198-C9B8AB4B4437}"/>
              </a:ext>
            </a:extLst>
          </p:cNvPr>
          <p:cNvCxnSpPr/>
          <p:nvPr/>
        </p:nvCxnSpPr>
        <p:spPr>
          <a:xfrm>
            <a:off x="1330997" y="5053711"/>
            <a:ext cx="459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1">
            <a:extLst>
              <a:ext uri="{FF2B5EF4-FFF2-40B4-BE49-F238E27FC236}">
                <a16:creationId xmlns:a16="http://schemas.microsoft.com/office/drawing/2014/main" id="{4164F1A2-9B0B-DE36-E09A-6284228B45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77" y="2093276"/>
            <a:ext cx="4568879" cy="28756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E59B5A-799E-DDE6-9C04-BA6DBEC3F834}"/>
              </a:ext>
            </a:extLst>
          </p:cNvPr>
          <p:cNvSpPr txBox="1"/>
          <p:nvPr/>
        </p:nvSpPr>
        <p:spPr>
          <a:xfrm>
            <a:off x="7381503" y="5076416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LAION-5B Dataset</a:t>
            </a:r>
          </a:p>
        </p:txBody>
      </p:sp>
    </p:spTree>
    <p:extLst>
      <p:ext uri="{BB962C8B-B14F-4D97-AF65-F5344CB8AC3E}">
        <p14:creationId xmlns:p14="http://schemas.microsoft.com/office/powerpoint/2010/main" val="108860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2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연구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F4C41-0A98-D106-40AF-352AE00CF7B0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611</Words>
  <Application>Microsoft Office PowerPoint</Application>
  <PresentationFormat>와이드스크린</PresentationFormat>
  <Paragraphs>203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Pretendard</vt:lpstr>
      <vt:lpstr>Arial</vt:lpstr>
      <vt:lpstr>Wingdings</vt:lpstr>
      <vt:lpstr>Pretendard ExtraBold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105</cp:revision>
  <dcterms:created xsi:type="dcterms:W3CDTF">2022-08-02T00:37:12Z</dcterms:created>
  <dcterms:modified xsi:type="dcterms:W3CDTF">2022-12-25T11:25:43Z</dcterms:modified>
</cp:coreProperties>
</file>